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9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76" r:id="rId11"/>
    <p:sldId id="268" r:id="rId12"/>
    <p:sldId id="269" r:id="rId13"/>
    <p:sldId id="270" r:id="rId14"/>
    <p:sldId id="271" r:id="rId15"/>
    <p:sldId id="275" r:id="rId16"/>
    <p:sldId id="272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33" autoAdjust="0"/>
    <p:restoredTop sz="94660"/>
  </p:normalViewPr>
  <p:slideViewPr>
    <p:cSldViewPr>
      <p:cViewPr varScale="1">
        <p:scale>
          <a:sx n="82" d="100"/>
          <a:sy n="82" d="100"/>
        </p:scale>
        <p:origin x="1574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22B452-0B1C-4919-A7C9-E3CCD8759ECB}" type="datetimeFigureOut">
              <a:rPr lang="zh-CN" altLang="en-US" smtClean="0"/>
              <a:t>2021/9/5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A76BBF-5A7F-4785-912B-1388DE1563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127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pPr eaLnBrk="1" latinLnBrk="0" hangingPunct="1"/>
            <a:fld id="{48262A63-22E8-47AF-BEB9-8EB39482FB89}" type="datetime1">
              <a:rPr lang="en-US" altLang="zh-CN" smtClean="0"/>
              <a:t>9/5/2021</a:t>
            </a:fld>
            <a:endParaRPr lang="en-US" sz="1600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1" name="矩形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矩形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矩形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矩形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1F24B43D-A22A-40D3-A773-F7867CF5C2C5}" type="datetime1">
              <a:rPr lang="en-US" altLang="zh-CN" smtClean="0"/>
              <a:t>9/5/2021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4B6AEB4B-E5A9-439E-9E52-AFA7E1E9BB65}" type="datetime1">
              <a:rPr lang="en-US" altLang="zh-CN" smtClean="0"/>
              <a:t>9/5/2021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7" name="直接连接符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等腰三角形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420AD0BD-B9B9-43F5-9439-45C62D20C153}" type="datetime1">
              <a:rPr lang="en-US" altLang="zh-CN" smtClean="0"/>
              <a:t>9/5/2021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7452320" y="6381328"/>
            <a:ext cx="19812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>
            <a:lvl1pPr marL="274320" indent="-274320">
              <a:buClr>
                <a:srgbClr val="0000FF"/>
              </a:buClr>
              <a:buFont typeface="Wingdings" pitchFamily="2" charset="2"/>
              <a:buChar char=""/>
              <a:defRPr b="1">
                <a:latin typeface="仿宋" pitchFamily="49" charset="-122"/>
                <a:ea typeface="仿宋" pitchFamily="49" charset="-122"/>
              </a:defRPr>
            </a:lvl1pPr>
            <a:lvl2pPr marL="548640" indent="-274320">
              <a:buClr>
                <a:srgbClr val="0000FF"/>
              </a:buClr>
              <a:buFont typeface="Wingdings" pitchFamily="2" charset="2"/>
              <a:buChar char=""/>
              <a:defRPr sz="2400">
                <a:solidFill>
                  <a:schemeClr val="tx1"/>
                </a:solidFill>
                <a:latin typeface="仿宋" pitchFamily="49" charset="-122"/>
                <a:ea typeface="仿宋" pitchFamily="49" charset="-122"/>
              </a:defRPr>
            </a:lvl2pPr>
            <a:lvl3pPr>
              <a:defRPr>
                <a:solidFill>
                  <a:schemeClr val="tx1"/>
                </a:solidFill>
                <a:latin typeface="仿宋" pitchFamily="49" charset="-122"/>
                <a:ea typeface="仿宋" pitchFamily="49" charset="-122"/>
              </a:defRPr>
            </a:lvl3pPr>
            <a:lvl4pPr>
              <a:defRPr>
                <a:solidFill>
                  <a:schemeClr val="tx1"/>
                </a:solidFill>
                <a:latin typeface="仿宋" pitchFamily="49" charset="-122"/>
                <a:ea typeface="仿宋" pitchFamily="49" charset="-122"/>
              </a:defRPr>
            </a:lvl4pPr>
            <a:lvl5pPr>
              <a:defRPr>
                <a:solidFill>
                  <a:schemeClr val="tx1"/>
                </a:solidFill>
                <a:latin typeface="仿宋" pitchFamily="49" charset="-122"/>
                <a:ea typeface="仿宋" pitchFamily="49" charset="-122"/>
              </a:defRPr>
            </a:lvl5pPr>
          </a:lstStyle>
          <a:p>
            <a:pPr lvl="0" eaLnBrk="1" latinLnBrk="0" hangingPunct="1"/>
            <a:r>
              <a:rPr lang="zh-CN" altLang="en-US" dirty="0"/>
              <a:t>单击此处编辑母版文本样式</a:t>
            </a:r>
          </a:p>
          <a:p>
            <a:pPr lvl="1" eaLnBrk="1" latinLnBrk="0" hangingPunct="1"/>
            <a:r>
              <a:rPr lang="zh-CN" altLang="en-US" dirty="0"/>
              <a:t>第二级</a:t>
            </a:r>
          </a:p>
          <a:p>
            <a:pPr lvl="2" eaLnBrk="1" latinLnBrk="0" hangingPunct="1"/>
            <a:r>
              <a:rPr lang="zh-CN" altLang="en-US" dirty="0"/>
              <a:t>第三级</a:t>
            </a:r>
          </a:p>
          <a:p>
            <a:pPr lvl="3" eaLnBrk="1" latinLnBrk="0" hangingPunct="1"/>
            <a:r>
              <a:rPr lang="zh-CN" altLang="en-US" dirty="0"/>
              <a:t>第四级</a:t>
            </a:r>
          </a:p>
          <a:p>
            <a:pPr lvl="4" eaLnBrk="1" latinLnBrk="0" hangingPunct="1"/>
            <a:r>
              <a:rPr lang="zh-CN" altLang="en-US" dirty="0"/>
              <a:t>第五级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pPr eaLnBrk="1" latinLnBrk="0" hangingPunct="1"/>
            <a:fld id="{49F0C435-87E3-43DC-9E03-EAD7AEDB27E9}" type="datetime1">
              <a:rPr lang="en-US" altLang="zh-CN" smtClean="0"/>
              <a:t>9/5/2021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7" name="矩形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8C1263E-1E7E-48E4-878D-72ED35873623}" type="datetime1">
              <a:rPr lang="en-US" altLang="zh-CN" smtClean="0"/>
              <a:t>9/5/2021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8077EE5-9AD7-4961-BD1B-ACFB881E4EAE}" type="datetime1">
              <a:rPr lang="en-US" altLang="zh-CN" smtClean="0"/>
              <a:t>9/5/2021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CEB2EB1-5EAD-44CB-82EB-328366828B44}" type="datetime1">
              <a:rPr lang="en-US" altLang="zh-CN" smtClean="0"/>
              <a:t>9/5/2021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0454499-DB6F-4DA6-8E16-092BD4DA91BC}" type="datetime1">
              <a:rPr lang="en-US" altLang="zh-CN" smtClean="0"/>
              <a:t>9/5/2021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5" name="直接连接符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CE311CC-450F-47E2-ADCD-36898ABB8498}" type="datetime1">
              <a:rPr lang="en-US" altLang="zh-CN" smtClean="0"/>
              <a:t>9/5/2021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内容占位符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094FBB5-2BDF-4C3A-9811-880166DED427}" type="datetime1">
              <a:rPr lang="en-US" altLang="zh-CN" smtClean="0"/>
              <a:t>9/5/2021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dirty="0"/>
              <a:t>单击此处编辑母版文本样式</a:t>
            </a:r>
          </a:p>
          <a:p>
            <a:pPr lvl="1" eaLnBrk="1" latinLnBrk="0" hangingPunct="1"/>
            <a:r>
              <a:rPr kumimoji="0" lang="zh-CN" altLang="en-US" dirty="0"/>
              <a:t>第二级</a:t>
            </a:r>
          </a:p>
          <a:p>
            <a:pPr lvl="2" eaLnBrk="1" latinLnBrk="0" hangingPunct="1"/>
            <a:r>
              <a:rPr kumimoji="0" lang="zh-CN" altLang="en-US" dirty="0"/>
              <a:t>第三级</a:t>
            </a:r>
          </a:p>
          <a:p>
            <a:pPr lvl="3" eaLnBrk="1" latinLnBrk="0" hangingPunct="1"/>
            <a:r>
              <a:rPr kumimoji="0" lang="zh-CN" altLang="en-US" dirty="0"/>
              <a:t>第四级</a:t>
            </a:r>
          </a:p>
          <a:p>
            <a:pPr lvl="4" eaLnBrk="1" latinLnBrk="0" hangingPunct="1"/>
            <a:r>
              <a:rPr kumimoji="0" lang="zh-CN" altLang="en-US" dirty="0"/>
              <a:t>第五级</a:t>
            </a:r>
            <a:endParaRPr kumimoji="0" lang="en-US" dirty="0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50955CBA-6577-4694-8931-38BA0438329E}" type="datetime1">
              <a:rPr lang="en-US" altLang="zh-CN" smtClean="0"/>
              <a:t>9/5/2021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直接连接符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直接连接符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等腰三角形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hyperlink" Target="https://zhuanlan.zhihu.com/p/220587465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AB364-DC4F-443D-8042-62CF9761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 游戏艺术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1D278DF-46E0-400A-A18D-29328CD7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</a:t>
            </a:fld>
            <a:endParaRPr kumimoji="0"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8DAF8F-044A-49AB-BB57-6F5FBE79D4E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美工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音效音乐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游戏设计背景</a:t>
            </a:r>
          </a:p>
        </p:txBody>
      </p:sp>
    </p:spTree>
    <p:extLst>
      <p:ext uri="{BB962C8B-B14F-4D97-AF65-F5344CB8AC3E}">
        <p14:creationId xmlns:p14="http://schemas.microsoft.com/office/powerpoint/2010/main" val="2240782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AB364-DC4F-443D-8042-62CF9761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 游戏音效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1D278DF-46E0-400A-A18D-29328CD7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10</a:t>
            </a:fld>
            <a:endParaRPr kumimoji="0"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8DAF8F-044A-49AB-BB57-6F5FBE79D4E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b="0" dirty="0"/>
              <a:t>按功能分类</a:t>
            </a:r>
          </a:p>
          <a:p>
            <a:r>
              <a:rPr lang="zh-CN" altLang="en-US" dirty="0"/>
              <a:t>界面音效：界面操作时的音效，例如菜单选择、物品拖动。</a:t>
            </a:r>
            <a:endParaRPr lang="en-US" altLang="zh-CN" dirty="0"/>
          </a:p>
          <a:p>
            <a:r>
              <a:rPr lang="zh-CN" altLang="en-US" dirty="0"/>
              <a:t>角色音效：脚步声、衣物摩擦声等。</a:t>
            </a:r>
            <a:endParaRPr lang="en-US" altLang="zh-CN" dirty="0"/>
          </a:p>
          <a:p>
            <a:r>
              <a:rPr lang="zh-CN" altLang="en-US" dirty="0"/>
              <a:t>环境音效：自然环境声，如水声、风声、火声。</a:t>
            </a:r>
            <a:endParaRPr lang="en-US" altLang="zh-CN" dirty="0"/>
          </a:p>
          <a:p>
            <a:r>
              <a:rPr lang="zh-CN" altLang="en-US" dirty="0"/>
              <a:t>技能音效：攻击、使用技能时的声音。</a:t>
            </a:r>
            <a:endParaRPr lang="en-US" altLang="zh-CN" dirty="0"/>
          </a:p>
          <a:p>
            <a:r>
              <a:rPr lang="zh-CN" altLang="en-US" dirty="0"/>
              <a:t>互动音效：角色与场景等互动时的音效。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544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AB364-DC4F-443D-8042-62CF9761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游戏音乐 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1D278DF-46E0-400A-A18D-29328CD7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11</a:t>
            </a:fld>
            <a:endParaRPr kumimoji="0"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8DAF8F-044A-49AB-BB57-6F5FBE79D4E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b="0" dirty="0"/>
              <a:t>通过音乐的方式来帮助游戏提升玩家游戏感受，增强游戏沉浸感。不同类型风格的游戏当然有着不同的音乐风格。</a:t>
            </a:r>
            <a:endParaRPr lang="en-US" altLang="zh-CN" b="0" dirty="0"/>
          </a:p>
          <a:p>
            <a:r>
              <a:rPr lang="zh-CN" altLang="en-US" b="0" dirty="0"/>
              <a:t>随着时代发展，现在的游戏音乐配乐已经远比当初成熟，音乐有着不同的目的以及功能。</a:t>
            </a:r>
            <a:endParaRPr lang="en-US" altLang="zh-CN" b="0" dirty="0"/>
          </a:p>
          <a:p>
            <a:r>
              <a:rPr lang="zh-CN" altLang="en-US" b="0" dirty="0"/>
              <a:t>例如，加载游戏界面时的音乐，不同地图不同的背景音，进入战斗状态时的战斗配乐。有时还包括游戏的主题曲和宣发时的歌曲。</a:t>
            </a:r>
            <a:endParaRPr lang="en-US" altLang="zh-CN" b="0" dirty="0"/>
          </a:p>
          <a:p>
            <a:r>
              <a:rPr lang="zh-CN" altLang="en-US" b="0" dirty="0"/>
              <a:t>目前为一个</a:t>
            </a:r>
            <a:r>
              <a:rPr lang="en-US" altLang="zh-CN" b="0" dirty="0"/>
              <a:t>3A</a:t>
            </a:r>
            <a:r>
              <a:rPr lang="zh-CN" altLang="en-US" b="0" dirty="0"/>
              <a:t>游戏而制作的</a:t>
            </a:r>
            <a:r>
              <a:rPr lang="en-US" altLang="zh-CN" b="0" dirty="0" err="1"/>
              <a:t>ost</a:t>
            </a:r>
            <a:r>
              <a:rPr lang="zh-CN" altLang="en-US" b="0" dirty="0"/>
              <a:t>能达到几十近百首。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3369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AB364-DC4F-443D-8042-62CF9761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 游戏音乐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1D278DF-46E0-400A-A18D-29328CD7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12</a:t>
            </a:fld>
            <a:endParaRPr kumimoji="0"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8DAF8F-044A-49AB-BB57-6F5FBE79D4E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b="0" dirty="0"/>
              <a:t>如何配乐：</a:t>
            </a:r>
            <a:endParaRPr lang="en-US" altLang="zh-CN" b="0" dirty="0"/>
          </a:p>
          <a:p>
            <a:r>
              <a:rPr lang="zh-CN" altLang="en-US" b="0" dirty="0"/>
              <a:t>游戏音乐制作时，由研发公司与音乐制作机构协调达成一些数量、风格、时长上的规定。具体包括：游戏音乐时长、场景音乐风格、氛围的体现、与场景的配合协调等。</a:t>
            </a:r>
            <a:endParaRPr lang="en-US" altLang="zh-CN" b="0" dirty="0"/>
          </a:p>
          <a:p>
            <a:r>
              <a:rPr lang="zh-CN" altLang="en-US" b="0" dirty="0"/>
              <a:t>有些游戏的场景调度会跟随音乐做出改变以进行配合，也有部分游戏是配乐师体验游戏后进行配乐。</a:t>
            </a:r>
            <a:endParaRPr lang="en-US" altLang="zh-CN" b="0" dirty="0"/>
          </a:p>
        </p:txBody>
      </p:sp>
    </p:spTree>
    <p:extLst>
      <p:ext uri="{BB962C8B-B14F-4D97-AF65-F5344CB8AC3E}">
        <p14:creationId xmlns:p14="http://schemas.microsoft.com/office/powerpoint/2010/main" val="1890502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AB364-DC4F-443D-8042-62CF9761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游戏背景设计 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1D278DF-46E0-400A-A18D-29328CD7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13</a:t>
            </a:fld>
            <a:endParaRPr kumimoji="0"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8DAF8F-044A-49AB-BB57-6F5FBE79D4E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游戏的世界观，主要限定了游戏中所处的背景，一定程度上限制了游戏的类型。但是使得游戏内容更为丰富，令玩家更有沉浸感。</a:t>
            </a:r>
            <a:endParaRPr lang="en-US" altLang="zh-CN" dirty="0"/>
          </a:p>
          <a:p>
            <a:r>
              <a:rPr lang="zh-CN" altLang="en-US" dirty="0"/>
              <a:t>主要的设计包括世界的架构（故事发生时间、游戏所包含内容、游戏主题）以及其他众多基础的设定（人文地理、宗教信仰等）</a:t>
            </a:r>
            <a:r>
              <a:rPr lang="zh-CN" altLang="en-US" b="0" dirty="0"/>
              <a:t>。</a:t>
            </a:r>
            <a:endParaRPr lang="en-US" altLang="zh-CN" b="0" dirty="0"/>
          </a:p>
          <a:p>
            <a:r>
              <a:rPr lang="zh-CN" altLang="en-US" b="0" dirty="0"/>
              <a:t>而游戏的背景就在世界观整体框架之下，与主角息息相关，玩家的整个游玩历程就在背景之中。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7613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AB364-DC4F-443D-8042-62CF9761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游戏背景设计 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1D278DF-46E0-400A-A18D-29328CD7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14</a:t>
            </a:fld>
            <a:endParaRPr kumimoji="0"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8DAF8F-044A-49AB-BB57-6F5FBE79D4E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常有的设计方法有三幕剧结构（起点</a:t>
            </a:r>
            <a:r>
              <a:rPr lang="en-US" altLang="zh-CN" dirty="0"/>
              <a:t>-</a:t>
            </a:r>
            <a:r>
              <a:rPr lang="zh-CN" altLang="en-US" dirty="0"/>
              <a:t>变化</a:t>
            </a:r>
            <a:r>
              <a:rPr lang="en-US" altLang="zh-CN" dirty="0"/>
              <a:t>-</a:t>
            </a:r>
            <a:r>
              <a:rPr lang="zh-CN" altLang="en-US" dirty="0"/>
              <a:t>游戏主体）但现在游戏种类众多，也有许多游戏不按此传统套路。</a:t>
            </a:r>
            <a:endParaRPr lang="en-US" altLang="zh-CN" dirty="0"/>
          </a:p>
          <a:p>
            <a:r>
              <a:rPr lang="zh-CN" altLang="en-US" dirty="0"/>
              <a:t>常有的三个基本原则：</a:t>
            </a:r>
            <a:r>
              <a:rPr lang="zh-CN" altLang="en-US" b="0" dirty="0"/>
              <a:t>适可而止、设定引导者、界定背景的作用。</a:t>
            </a:r>
            <a:endParaRPr lang="en-US" altLang="zh-CN" b="0" dirty="0"/>
          </a:p>
          <a:p>
            <a:r>
              <a:rPr lang="zh-CN" altLang="en-US" b="0" dirty="0"/>
              <a:t>适可而止是说，背景阶段不要把所有东西都告诉玩家，引入故事即可。</a:t>
            </a:r>
            <a:endParaRPr lang="en-US" altLang="zh-CN" b="0" dirty="0"/>
          </a:p>
          <a:p>
            <a:r>
              <a:rPr lang="zh-CN" altLang="en-US" b="0" dirty="0"/>
              <a:t>设定引导者是指，帮助玩家进入游戏，例如传统的新手教程、新手村的</a:t>
            </a:r>
            <a:r>
              <a:rPr lang="en-US" altLang="zh-CN" b="0" dirty="0" err="1"/>
              <a:t>npc</a:t>
            </a:r>
            <a:r>
              <a:rPr lang="zh-CN" altLang="en-US" b="0" dirty="0"/>
              <a:t>，有时引导者只会在游戏初始阶段出现，有时会贯穿整个游戏。</a:t>
            </a:r>
            <a:endParaRPr lang="en-US" altLang="zh-CN" b="0" dirty="0"/>
          </a:p>
          <a:p>
            <a:r>
              <a:rPr lang="zh-CN" altLang="en-US" b="0" dirty="0"/>
              <a:t>界定背景的作用是指，有能够帮助玩家更轻易理解游戏世界的功能（日记、图鉴等）以及跳过剧情的功能（非剧情向玩家）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6480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AB364-DC4F-443D-8042-62CF9761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游戏背景设计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1D278DF-46E0-400A-A18D-29328CD7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15</a:t>
            </a:fld>
            <a:endParaRPr kumimoji="0"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8DAF8F-044A-49AB-BB57-6F5FBE79D4E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时间维度：过去、现在、未来、架空等。</a:t>
            </a:r>
            <a:endParaRPr lang="en-US" altLang="zh-CN" dirty="0"/>
          </a:p>
          <a:p>
            <a:r>
              <a:rPr lang="zh-CN" altLang="en-US" dirty="0"/>
              <a:t>空间维度：主要考虑地域广度，故事发生的范围。</a:t>
            </a:r>
            <a:endParaRPr lang="en-US" altLang="zh-CN" dirty="0"/>
          </a:p>
          <a:p>
            <a:r>
              <a:rPr lang="zh-CN" altLang="en-US" dirty="0"/>
              <a:t>内容维度：战争、爱情、现实、恐怖等，如今的自由世界游戏更是包括了多种内容。</a:t>
            </a:r>
            <a:endParaRPr lang="en-US" altLang="zh-CN" dirty="0"/>
          </a:p>
          <a:p>
            <a:r>
              <a:rPr lang="zh-CN" altLang="en-US" dirty="0"/>
              <a:t>人文地理：有什么样的种族、游戏世界中的地图等。</a:t>
            </a:r>
            <a:endParaRPr lang="en-US" altLang="zh-CN" dirty="0"/>
          </a:p>
          <a:p>
            <a:r>
              <a:rPr lang="zh-CN" altLang="en-US" dirty="0"/>
              <a:t>宗教信仰：真实或虚拟，有文明的地方就会产生信仰。</a:t>
            </a:r>
            <a:endParaRPr lang="en-US" altLang="zh-CN" dirty="0"/>
          </a:p>
          <a:p>
            <a:r>
              <a:rPr lang="zh-CN" altLang="en-US" dirty="0"/>
              <a:t>政治结构：国家间、国家内的冲突产生。</a:t>
            </a:r>
            <a:endParaRPr lang="en-US" altLang="zh-CN" dirty="0"/>
          </a:p>
          <a:p>
            <a:r>
              <a:rPr lang="zh-CN" altLang="en-US" dirty="0"/>
              <a:t>经济文化：更容易贴近玩家内容的设定，例如游戏中物品价格、建筑风格等。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06370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AB364-DC4F-443D-8042-62CF97618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338" y="-248072"/>
            <a:ext cx="8229600" cy="990600"/>
          </a:xfrm>
        </p:spPr>
        <p:txBody>
          <a:bodyPr/>
          <a:lstStyle/>
          <a:p>
            <a:r>
              <a:rPr lang="zh-CN" altLang="en-US" dirty="0"/>
              <a:t>游戏背景设计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1D278DF-46E0-400A-A18D-29328CD7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16</a:t>
            </a:fld>
            <a:endParaRPr kumimoji="0"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8DAF8F-044A-49AB-BB57-6F5FBE79D4E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2362787-C2EB-410F-B0CA-583E284A7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7" y="742528"/>
            <a:ext cx="4346037" cy="323453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7AB449A-D5B8-4EB6-8D48-3B62C04E5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11415"/>
            <a:ext cx="4410727" cy="286991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9BB004A-998F-48B2-B6BD-E922175FA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0904" y="742528"/>
            <a:ext cx="4782550" cy="291954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F942E6D-7B19-4A30-8439-4115575BBE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0154" y="2993255"/>
            <a:ext cx="4782550" cy="300706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D118D160-0505-439E-921D-0074AEAC1994}"/>
              </a:ext>
            </a:extLst>
          </p:cNvPr>
          <p:cNvSpPr txBox="1"/>
          <p:nvPr/>
        </p:nvSpPr>
        <p:spPr>
          <a:xfrm>
            <a:off x="827584" y="6381328"/>
            <a:ext cx="460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引自</a:t>
            </a:r>
            <a:r>
              <a:rPr lang="en-US" altLang="zh-CN" dirty="0"/>
              <a:t>https://www.jianshu.com/p/e0befc675b37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2388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AB364-DC4F-443D-8042-62CF9761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 游戏背景设计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1D278DF-46E0-400A-A18D-29328CD7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17</a:t>
            </a:fld>
            <a:endParaRPr kumimoji="0"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8DAF8F-044A-49AB-BB57-6F5FBE79D4E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游戏的背景可以很简单，例如一些小游戏或者早期游戏，马里奥就没什么特殊的背景设计。</a:t>
            </a:r>
            <a:endParaRPr lang="en-US" altLang="zh-CN" dirty="0"/>
          </a:p>
          <a:p>
            <a:r>
              <a:rPr lang="zh-CN" altLang="en-US" dirty="0"/>
              <a:t>如今的部分游戏背景会有专门的团队进行设计，考虑多个因素，使游戏更加生动可信。</a:t>
            </a:r>
            <a:endParaRPr lang="en-US" altLang="zh-CN" dirty="0"/>
          </a:p>
          <a:p>
            <a:r>
              <a:rPr lang="zh-CN" altLang="en-US" dirty="0"/>
              <a:t>好的背景设计会让玩家痴迷于此，例如宫崎英高的魂系列游戏，就是有着非常利于玩家探索发掘游戏背景的游戏机制。</a:t>
            </a:r>
            <a:endParaRPr lang="en-US" altLang="zh-CN" dirty="0"/>
          </a:p>
          <a:p>
            <a:r>
              <a:rPr lang="zh-CN" altLang="en-US" dirty="0"/>
              <a:t>一般来说游戏背景设计都是用于帮助游戏更上一层楼的，核心还是在于游戏本身的玩法机制是否足够吸引人。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0478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96975"/>
            <a:ext cx="8229600" cy="5256213"/>
          </a:xfrm>
        </p:spPr>
        <p:txBody>
          <a:bodyPr/>
          <a:lstStyle/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）原画师</a:t>
            </a:r>
            <a:endParaRPr lang="en-US" altLang="zh-CN" dirty="0"/>
          </a:p>
          <a:p>
            <a:pPr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将策划师的文案转化为图画，需要给出详细的三视图、剖析图以及色彩材质，以便后续交给</a:t>
            </a:r>
            <a:r>
              <a:rPr lang="en-US" altLang="zh-CN" dirty="0"/>
              <a:t>3D</a:t>
            </a:r>
            <a:r>
              <a:rPr lang="zh-CN" altLang="en-US" dirty="0"/>
              <a:t>美术师建模。</a:t>
            </a:r>
            <a:endParaRPr lang="en-US" altLang="zh-CN" dirty="0"/>
          </a:p>
          <a:p>
            <a:pPr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一般用</a:t>
            </a:r>
            <a:r>
              <a:rPr lang="en-US" altLang="zh-CN" dirty="0" err="1"/>
              <a:t>ps</a:t>
            </a:r>
            <a:r>
              <a:rPr lang="zh-CN" altLang="en-US" dirty="0"/>
              <a:t>和</a:t>
            </a:r>
            <a:r>
              <a:rPr lang="en-US" altLang="zh-CN" dirty="0" err="1"/>
              <a:t>pt</a:t>
            </a:r>
            <a:r>
              <a:rPr lang="zh-CN" altLang="en-US" dirty="0"/>
              <a:t>、手绘板创作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游戏美工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2</a:t>
            </a:fld>
            <a:endParaRPr kumimoji="0"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AB3D70-2CAC-478C-BC9D-F960F45C2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34622"/>
            <a:ext cx="2417499" cy="320145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C3E1368-7133-499D-9D91-6A06496DBDDF}"/>
              </a:ext>
            </a:extLst>
          </p:cNvPr>
          <p:cNvSpPr txBox="1"/>
          <p:nvPr/>
        </p:nvSpPr>
        <p:spPr>
          <a:xfrm>
            <a:off x="2431698" y="5966744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只狼角色原画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CCC018D-949F-4A63-A751-E19051FE0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643" y="3134622"/>
            <a:ext cx="4712357" cy="282651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57D914F-EA09-4F5F-8C4B-C2AEDA974834}"/>
              </a:ext>
            </a:extLst>
          </p:cNvPr>
          <p:cNvSpPr txBox="1"/>
          <p:nvPr/>
        </p:nvSpPr>
        <p:spPr>
          <a:xfrm>
            <a:off x="6043262" y="5961140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只狼场景原画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96975"/>
            <a:ext cx="8229600" cy="5256213"/>
          </a:xfrm>
        </p:spPr>
        <p:txBody>
          <a:bodyPr/>
          <a:lstStyle/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/>
              <a:t>UI</a:t>
            </a:r>
            <a:r>
              <a:rPr lang="zh-CN" altLang="en-US" dirty="0"/>
              <a:t>设计师</a:t>
            </a:r>
            <a:endParaRPr lang="en-US" altLang="zh-CN" dirty="0"/>
          </a:p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游戏登陆界面、操作界面、道具设计、技能设计等。</a:t>
            </a:r>
            <a:endParaRPr lang="en-US" altLang="zh-CN" dirty="0"/>
          </a:p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主要是要求平面设计能力。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游戏美工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3</a:t>
            </a:fld>
            <a:endParaRPr kumimoji="0"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957845A-218F-4D83-9460-AAB81C091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26" y="4911303"/>
            <a:ext cx="9144000" cy="144303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6D7F1F1-3F3C-4D7C-A9DE-617C4D0371DA}"/>
              </a:ext>
            </a:extLst>
          </p:cNvPr>
          <p:cNvSpPr txBox="1"/>
          <p:nvPr/>
        </p:nvSpPr>
        <p:spPr>
          <a:xfrm>
            <a:off x="1043608" y="6336268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对马岛之魂界面</a:t>
            </a:r>
            <a:r>
              <a:rPr lang="en-US" altLang="zh-CN" dirty="0"/>
              <a:t>UI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22F962E-1BC7-4AAA-8EE7-BAF62836F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858" y="2398916"/>
            <a:ext cx="4657316" cy="251238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7D4EF2D-7830-484F-BF41-2D2800685ACC}"/>
              </a:ext>
            </a:extLst>
          </p:cNvPr>
          <p:cNvSpPr txBox="1"/>
          <p:nvPr/>
        </p:nvSpPr>
        <p:spPr>
          <a:xfrm>
            <a:off x="2384376" y="4563067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Dota2</a:t>
            </a:r>
            <a:r>
              <a:rPr lang="zh-CN" altLang="en-US" dirty="0"/>
              <a:t>装备图标设计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419E6AF-EADD-459F-8858-E0B70CBA13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25" y="2642505"/>
            <a:ext cx="3739964" cy="179359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149B23E-C32C-40EB-864F-B20C767B5224}"/>
              </a:ext>
            </a:extLst>
          </p:cNvPr>
          <p:cNvSpPr txBox="1"/>
          <p:nvPr/>
        </p:nvSpPr>
        <p:spPr>
          <a:xfrm>
            <a:off x="0" y="4566575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Dota2</a:t>
            </a:r>
            <a:r>
              <a:rPr lang="zh-CN" altLang="en-US" dirty="0"/>
              <a:t>技能设计</a:t>
            </a:r>
          </a:p>
        </p:txBody>
      </p:sp>
    </p:spTree>
    <p:extLst>
      <p:ext uri="{BB962C8B-B14F-4D97-AF65-F5344CB8AC3E}">
        <p14:creationId xmlns:p14="http://schemas.microsoft.com/office/powerpoint/2010/main" val="415669111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96975"/>
            <a:ext cx="8229600" cy="5256213"/>
          </a:xfrm>
        </p:spPr>
        <p:txBody>
          <a:bodyPr/>
          <a:lstStyle/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）场景美术师</a:t>
            </a:r>
            <a:endParaRPr lang="en-US" altLang="zh-CN" dirty="0"/>
          </a:p>
          <a:p>
            <a:pPr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b="0" dirty="0"/>
              <a:t>游戏中的环境、机械、道具等元素设计。</a:t>
            </a:r>
            <a:endParaRPr lang="en-US" altLang="zh-CN" b="0" dirty="0"/>
          </a:p>
          <a:p>
            <a:pPr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需要对材质运用有较深理解，抠细节、越细越好。</a:t>
            </a:r>
            <a:endParaRPr lang="en-US" altLang="zh-CN" dirty="0"/>
          </a:p>
          <a:p>
            <a:pPr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一般使用：</a:t>
            </a:r>
            <a:r>
              <a:rPr lang="en-US" altLang="zh-CN" dirty="0"/>
              <a:t>3DMax</a:t>
            </a:r>
            <a:r>
              <a:rPr lang="zh-CN" altLang="en-US" dirty="0"/>
              <a:t>、</a:t>
            </a:r>
            <a:r>
              <a:rPr lang="en-US" altLang="zh-CN" dirty="0"/>
              <a:t>Maya</a:t>
            </a:r>
            <a:r>
              <a:rPr lang="zh-CN" altLang="en-US" dirty="0"/>
              <a:t>、</a:t>
            </a:r>
            <a:r>
              <a:rPr lang="en-US" altLang="zh-CN" dirty="0" err="1"/>
              <a:t>LightWave</a:t>
            </a:r>
            <a:r>
              <a:rPr lang="zh-CN" altLang="en-US" dirty="0"/>
              <a:t>、</a:t>
            </a:r>
            <a:r>
              <a:rPr lang="en-US" altLang="zh-CN" dirty="0"/>
              <a:t>Softimage</a:t>
            </a:r>
            <a:r>
              <a:rPr lang="zh-CN" altLang="en-US" dirty="0"/>
              <a:t>等</a:t>
            </a:r>
            <a:endParaRPr lang="en-US" altLang="zh-CN" dirty="0"/>
          </a:p>
          <a:p>
            <a:pPr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更加精细的雕刻建模：</a:t>
            </a:r>
            <a:r>
              <a:rPr lang="en-US" altLang="zh-CN" dirty="0" err="1"/>
              <a:t>ZBrush</a:t>
            </a:r>
            <a:r>
              <a:rPr lang="zh-CN" altLang="en-US" dirty="0"/>
              <a:t>、</a:t>
            </a:r>
            <a:r>
              <a:rPr lang="en-US" altLang="zh-CN" dirty="0" err="1"/>
              <a:t>MubBox</a:t>
            </a:r>
            <a:r>
              <a:rPr lang="zh-CN" altLang="en-US" dirty="0"/>
              <a:t>等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游戏美工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4</a:t>
            </a:fld>
            <a:endParaRPr kumimoji="0"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B228E8-6D45-4695-B43A-A372BE56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57487"/>
            <a:ext cx="3995936" cy="223681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B122808-E17B-4D7E-B790-E9E0CF5B8AE6}"/>
              </a:ext>
            </a:extLst>
          </p:cNvPr>
          <p:cNvSpPr txBox="1"/>
          <p:nvPr/>
        </p:nvSpPr>
        <p:spPr>
          <a:xfrm>
            <a:off x="683568" y="6021288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风之旅人场景塑造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CBDA6EC-7882-4239-86B6-2FE9712EF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986" y="3547611"/>
            <a:ext cx="3139990" cy="249018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7315AAC-6320-44BE-B357-05E1622097B1}"/>
              </a:ext>
            </a:extLst>
          </p:cNvPr>
          <p:cNvSpPr txBox="1"/>
          <p:nvPr/>
        </p:nvSpPr>
        <p:spPr>
          <a:xfrm>
            <a:off x="6642720" y="6020272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Maya</a:t>
            </a:r>
            <a:r>
              <a:rPr lang="zh-CN" altLang="en-US" dirty="0"/>
              <a:t>建模</a:t>
            </a:r>
          </a:p>
        </p:txBody>
      </p:sp>
    </p:spTree>
    <p:extLst>
      <p:ext uri="{BB962C8B-B14F-4D97-AF65-F5344CB8AC3E}">
        <p14:creationId xmlns:p14="http://schemas.microsoft.com/office/powerpoint/2010/main" val="117263014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96975"/>
            <a:ext cx="8229600" cy="5256213"/>
          </a:xfrm>
        </p:spPr>
        <p:txBody>
          <a:bodyPr/>
          <a:lstStyle/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）角色美术师</a:t>
            </a:r>
            <a:endParaRPr lang="en-US" altLang="zh-CN" dirty="0"/>
          </a:p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游戏中的人物、动物等建模设计。</a:t>
            </a:r>
            <a:endParaRPr lang="en-US" altLang="zh-CN" dirty="0"/>
          </a:p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需要有较好美术基础。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游戏美工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5</a:t>
            </a:fld>
            <a:endParaRPr kumimoji="0"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E474185-29F2-4ABE-BAB7-55CA7AABA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7" y="2292661"/>
            <a:ext cx="4344144" cy="407081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A545C21-E0FE-468C-BB87-AFD6AF6E26C0}"/>
              </a:ext>
            </a:extLst>
          </p:cNvPr>
          <p:cNvSpPr txBox="1"/>
          <p:nvPr/>
        </p:nvSpPr>
        <p:spPr>
          <a:xfrm>
            <a:off x="2670449" y="5908556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3Dmax</a:t>
            </a:r>
            <a:r>
              <a:rPr lang="zh-CN" altLang="en-US" dirty="0"/>
              <a:t>角色建模</a:t>
            </a:r>
          </a:p>
        </p:txBody>
      </p:sp>
    </p:spTree>
    <p:extLst>
      <p:ext uri="{BB962C8B-B14F-4D97-AF65-F5344CB8AC3E}">
        <p14:creationId xmlns:p14="http://schemas.microsoft.com/office/powerpoint/2010/main" val="322617484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96975"/>
            <a:ext cx="8229600" cy="5256213"/>
          </a:xfrm>
        </p:spPr>
        <p:txBody>
          <a:bodyPr/>
          <a:lstStyle/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（</a:t>
            </a:r>
            <a:r>
              <a:rPr lang="en-US" altLang="zh-CN" dirty="0"/>
              <a:t>5</a:t>
            </a:r>
            <a:r>
              <a:rPr lang="zh-CN" altLang="en-US" dirty="0"/>
              <a:t>）游戏特效师</a:t>
            </a:r>
            <a:endParaRPr lang="en-US" altLang="zh-CN" dirty="0"/>
          </a:p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设计用于增强游戏表现力的特效，例如刀光、烟雾等。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游戏美工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6</a:t>
            </a:fld>
            <a:endParaRPr kumimoji="0"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7B0E141-3229-4345-BD25-3E0497CCD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770" y="2915422"/>
            <a:ext cx="1688227" cy="344298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7BE026C-423E-41D4-B0FC-027156976F8C}"/>
              </a:ext>
            </a:extLst>
          </p:cNvPr>
          <p:cNvSpPr txBox="1"/>
          <p:nvPr/>
        </p:nvSpPr>
        <p:spPr>
          <a:xfrm>
            <a:off x="2098165" y="5712076"/>
            <a:ext cx="2088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空洞骑士中跃起时的跟随灰尘特效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7E81CFB-C667-4C52-8104-21F2BA16E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664" y="2811429"/>
            <a:ext cx="3714342" cy="354291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F354BD1-AC4D-41C2-88F8-569F889C64A6}"/>
              </a:ext>
            </a:extLst>
          </p:cNvPr>
          <p:cNvSpPr txBox="1"/>
          <p:nvPr/>
        </p:nvSpPr>
        <p:spPr>
          <a:xfrm>
            <a:off x="3142281" y="4636914"/>
            <a:ext cx="2088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空洞骑士中</a:t>
            </a:r>
            <a:r>
              <a:rPr lang="en-US" altLang="zh-CN" dirty="0"/>
              <a:t>Unity</a:t>
            </a:r>
            <a:r>
              <a:rPr lang="zh-CN" altLang="en-US" dirty="0"/>
              <a:t>引擎实现的粒子特效</a:t>
            </a:r>
          </a:p>
        </p:txBody>
      </p:sp>
    </p:spTree>
    <p:extLst>
      <p:ext uri="{BB962C8B-B14F-4D97-AF65-F5344CB8AC3E}">
        <p14:creationId xmlns:p14="http://schemas.microsoft.com/office/powerpoint/2010/main" val="659117737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96975"/>
            <a:ext cx="8229600" cy="5256213"/>
          </a:xfrm>
        </p:spPr>
        <p:txBody>
          <a:bodyPr/>
          <a:lstStyle/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（</a:t>
            </a:r>
            <a:r>
              <a:rPr lang="en-US" altLang="zh-CN" dirty="0"/>
              <a:t>6</a:t>
            </a:r>
            <a:r>
              <a:rPr lang="zh-CN" altLang="en-US" dirty="0"/>
              <a:t>）游戏动画师</a:t>
            </a:r>
            <a:endParaRPr lang="en-US" altLang="zh-CN" dirty="0"/>
          </a:p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游戏角色设计完成之后，进行动作设计。</a:t>
            </a:r>
            <a:endParaRPr lang="en-US" altLang="zh-CN" dirty="0"/>
          </a:p>
          <a:p>
            <a:pPr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b="0" dirty="0"/>
              <a:t>需要掌握动画原理、骨骼蒙皮绑定、各种角色（人物、怪物、动物、植物）的游戏动画制作。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游戏美工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7</a:t>
            </a:fld>
            <a:endParaRPr kumimoji="0" 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CDA97BD-C802-48FD-8951-34460424EF1C}"/>
              </a:ext>
            </a:extLst>
          </p:cNvPr>
          <p:cNvSpPr txBox="1"/>
          <p:nvPr/>
        </p:nvSpPr>
        <p:spPr>
          <a:xfrm>
            <a:off x="6803381" y="5152824"/>
            <a:ext cx="2088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来自</a:t>
            </a:r>
            <a:r>
              <a:rPr lang="en-US" altLang="zh-CN" dirty="0">
                <a:hlinkClick r:id="rId2"/>
              </a:rPr>
              <a:t>https://zhuanlan.zhihu.com/p/220587465</a:t>
            </a:r>
            <a:r>
              <a:rPr lang="zh-CN" altLang="en-US" dirty="0"/>
              <a:t>回答的动画师分类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08869A6-3D04-4136-A0FE-C5F3F1AE3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544" y="3691873"/>
            <a:ext cx="4107536" cy="3886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F8B9F8B-C863-4434-817D-B22365F6C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217" y="4080527"/>
            <a:ext cx="6690940" cy="54868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456DECC-220E-4CC2-85F2-A0A5B416C0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832" y="4633880"/>
            <a:ext cx="4275190" cy="37341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3DC4365-375C-490C-BFAA-5E56DA92C1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629" y="5007292"/>
            <a:ext cx="5464013" cy="26672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FE8A4DD-BD15-446A-9B04-C5B0B9EEEA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544" y="5274015"/>
            <a:ext cx="5890770" cy="105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7414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96975"/>
            <a:ext cx="8229600" cy="5256213"/>
          </a:xfrm>
        </p:spPr>
        <p:txBody>
          <a:bodyPr/>
          <a:lstStyle/>
          <a:p>
            <a:pPr eaLnBrk="1" hangingPunct="1"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dirty="0"/>
              <a:t>（</a:t>
            </a:r>
            <a:r>
              <a:rPr lang="en-US" altLang="zh-CN" dirty="0"/>
              <a:t>7</a:t>
            </a:r>
            <a:r>
              <a:rPr lang="zh-CN" altLang="en-US" dirty="0"/>
              <a:t>）美术总监</a:t>
            </a:r>
            <a:endParaRPr lang="en-US" altLang="zh-CN" dirty="0"/>
          </a:p>
          <a:p>
            <a:pPr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b="0" dirty="0"/>
              <a:t>需要懂得游戏美工项目中各工作的配合，进行整合。</a:t>
            </a:r>
            <a:endParaRPr lang="en-US" altLang="zh-CN" b="0" dirty="0"/>
          </a:p>
          <a:p>
            <a:pPr>
              <a:buClr>
                <a:schemeClr val="accent6">
                  <a:lumMod val="40000"/>
                  <a:lumOff val="60000"/>
                </a:schemeClr>
              </a:buClr>
              <a:defRPr/>
            </a:pPr>
            <a:r>
              <a:rPr lang="zh-CN" altLang="en-US" b="0" dirty="0"/>
              <a:t>同时擅于沟通交流，发挥各部门的特长。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游戏美工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8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21498808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AB364-DC4F-443D-8042-62CF9761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 游戏音效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1D278DF-46E0-400A-A18D-29328CD7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9</a:t>
            </a:fld>
            <a:endParaRPr kumimoji="0"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8DAF8F-044A-49AB-BB57-6F5FBE79D4E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b="0" dirty="0"/>
              <a:t>发生特定行为或进行特定操作时播放的背景音乐。</a:t>
            </a:r>
            <a:endParaRPr lang="en-US" altLang="zh-CN" b="0" dirty="0"/>
          </a:p>
          <a:p>
            <a:r>
              <a:rPr lang="zh-CN" altLang="en-US" b="0" dirty="0"/>
              <a:t>按照音效格式分类：</a:t>
            </a:r>
            <a:endParaRPr lang="en-US" altLang="zh-CN" b="0" dirty="0"/>
          </a:p>
          <a:p>
            <a:r>
              <a:rPr lang="zh-CN" altLang="en-US" b="0" dirty="0"/>
              <a:t>（</a:t>
            </a:r>
            <a:r>
              <a:rPr lang="en-US" altLang="zh-CN" b="0" dirty="0"/>
              <a:t>1</a:t>
            </a:r>
            <a:r>
              <a:rPr lang="zh-CN" altLang="en-US" b="0" dirty="0"/>
              <a:t>）单音音效：单个</a:t>
            </a:r>
            <a:r>
              <a:rPr lang="en-US" altLang="zh-CN" b="0" dirty="0"/>
              <a:t>wav</a:t>
            </a:r>
            <a:r>
              <a:rPr lang="zh-CN" altLang="en-US" b="0" dirty="0"/>
              <a:t>文件为一个独立音效，由程序调用并控制远近、左右位置。例如碰刀声、枪声等。</a:t>
            </a:r>
            <a:endParaRPr lang="en-US" altLang="zh-CN" b="0" dirty="0"/>
          </a:p>
          <a:p>
            <a:pPr marL="0" indent="0">
              <a:buNone/>
            </a:pPr>
            <a:r>
              <a:rPr lang="zh-CN" altLang="en-US" b="0" dirty="0"/>
              <a:t>  通过编辑、拟音、合成素材来进行。</a:t>
            </a:r>
            <a:endParaRPr lang="en-US" altLang="zh-CN" b="0" dirty="0"/>
          </a:p>
          <a:p>
            <a:r>
              <a:rPr lang="zh-CN" altLang="en-US" b="0" dirty="0"/>
              <a:t>（</a:t>
            </a:r>
            <a:r>
              <a:rPr lang="en-US" altLang="zh-CN" b="0" dirty="0"/>
              <a:t>2</a:t>
            </a:r>
            <a:r>
              <a:rPr lang="zh-CN" altLang="en-US" b="0" dirty="0"/>
              <a:t>）复合音效：多个声音元素，在游戏过程中由程序实时对这些元素合成的音效。</a:t>
            </a:r>
            <a:endParaRPr lang="en-US" altLang="zh-CN" b="0" dirty="0"/>
          </a:p>
          <a:p>
            <a:pPr marL="0" indent="0">
              <a:buNone/>
            </a:pPr>
            <a:r>
              <a:rPr lang="en-US" altLang="zh-CN" b="0" dirty="0"/>
              <a:t>  </a:t>
            </a:r>
            <a:r>
              <a:rPr lang="zh-CN" altLang="en-US" b="0" dirty="0"/>
              <a:t>常使用在技能组合时，将每个元素按照游戏动作进行组合。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99790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质朴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2830</TotalTime>
  <Words>1179</Words>
  <Application>Microsoft Office PowerPoint</Application>
  <PresentationFormat>全屏显示(4:3)</PresentationFormat>
  <Paragraphs>113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仿宋</vt:lpstr>
      <vt:lpstr>华文新魏</vt:lpstr>
      <vt:lpstr>宋体</vt:lpstr>
      <vt:lpstr>微软雅黑</vt:lpstr>
      <vt:lpstr>Bookman Old Style</vt:lpstr>
      <vt:lpstr>Calibri</vt:lpstr>
      <vt:lpstr>Gill Sans MT</vt:lpstr>
      <vt:lpstr>Wingdings</vt:lpstr>
      <vt:lpstr>Wingdings 3</vt:lpstr>
      <vt:lpstr>质朴</vt:lpstr>
      <vt:lpstr> 游戏艺术</vt:lpstr>
      <vt:lpstr>游戏美工</vt:lpstr>
      <vt:lpstr>游戏美工</vt:lpstr>
      <vt:lpstr>游戏美工</vt:lpstr>
      <vt:lpstr>游戏美工</vt:lpstr>
      <vt:lpstr>游戏美工</vt:lpstr>
      <vt:lpstr>游戏美工</vt:lpstr>
      <vt:lpstr>游戏美工</vt:lpstr>
      <vt:lpstr> 游戏音效</vt:lpstr>
      <vt:lpstr> 游戏音效</vt:lpstr>
      <vt:lpstr>游戏音乐 </vt:lpstr>
      <vt:lpstr> 游戏音乐</vt:lpstr>
      <vt:lpstr>游戏背景设计 </vt:lpstr>
      <vt:lpstr>游戏背景设计 </vt:lpstr>
      <vt:lpstr>游戏背景设计</vt:lpstr>
      <vt:lpstr>游戏背景设计</vt:lpstr>
      <vt:lpstr> 游戏背景设计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游戏设计与开发概论 </dc:title>
  <dc:creator>dell</dc:creator>
  <cp:lastModifiedBy>zycyzwd2001@sina.cn</cp:lastModifiedBy>
  <cp:revision>65</cp:revision>
  <dcterms:created xsi:type="dcterms:W3CDTF">2021-03-30T01:22:29Z</dcterms:created>
  <dcterms:modified xsi:type="dcterms:W3CDTF">2021-09-05T08:30:13Z</dcterms:modified>
</cp:coreProperties>
</file>

<file path=docProps/thumbnail.jpeg>
</file>